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Lst>
  <p:sldIdLst>
    <p:sldId id="262" r:id="rId8"/>
    <p:sldId id="266" r:id="rId9"/>
    <p:sldId id="256" r:id="rId10"/>
    <p:sldId id="257" r:id="rId11"/>
    <p:sldId id="258" r:id="rId12"/>
    <p:sldId id="259" r:id="rId13"/>
    <p:sldId id="264" r:id="rId14"/>
    <p:sldId id="265" r:id="rId15"/>
    <p:sldId id="260" r:id="rId16"/>
    <p:sldId id="261" r:id="rId17"/>
    <p:sldId id="263" r:id="rId1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5" Type="http://schemas.openxmlformats.org/officeDocument/2006/relationships/slideMaster" Target="slideMasters/slideMaster5.xml"/><Relationship Id="rId15" Type="http://schemas.openxmlformats.org/officeDocument/2006/relationships/slide" Target="slides/slide8.xml"/><Relationship Id="rId10" Type="http://schemas.openxmlformats.org/officeDocument/2006/relationships/slide" Target="slides/slide3.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A9008AC4-3D20-4977-B294-EE1E781E7E4C}" type="datetimeFigureOut">
              <a:rPr lang="es-CO" smtClean="0"/>
              <a:t>17/10/2017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1868984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9008AC4-3D20-4977-B294-EE1E781E7E4C}" type="datetimeFigureOut">
              <a:rPr lang="es-CO" smtClean="0"/>
              <a:t>17/10/2017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1578185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9008AC4-3D20-4977-B294-EE1E781E7E4C}" type="datetimeFigureOut">
              <a:rPr lang="es-CO" smtClean="0"/>
              <a:t>17/10/2017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1684906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9008AC4-3D20-4977-B294-EE1E781E7E4C}" type="datetimeFigureOut">
              <a:rPr lang="es-CO" smtClean="0"/>
              <a:t>17/10/2017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2892035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9008AC4-3D20-4977-B294-EE1E781E7E4C}" type="datetimeFigureOut">
              <a:rPr lang="es-CO" smtClean="0"/>
              <a:t>17/10/2017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2204120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9008AC4-3D20-4977-B294-EE1E781E7E4C}" type="datetimeFigureOut">
              <a:rPr lang="es-CO" smtClean="0"/>
              <a:t>17/10/2017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32803682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9008AC4-3D20-4977-B294-EE1E781E7E4C}" type="datetimeFigureOut">
              <a:rPr lang="es-CO" smtClean="0"/>
              <a:t>17/10/2017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535628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9008AC4-3D20-4977-B294-EE1E781E7E4C}" type="datetimeFigureOut">
              <a:rPr lang="es-CO" smtClean="0"/>
              <a:t>17/10/2017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1396016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9008AC4-3D20-4977-B294-EE1E781E7E4C}" type="datetimeFigureOut">
              <a:rPr lang="es-CO" smtClean="0"/>
              <a:t>17/10/2017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317603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9008AC4-3D20-4977-B294-EE1E781E7E4C}" type="datetimeFigureOut">
              <a:rPr lang="es-CO" smtClean="0"/>
              <a:t>17/10/2017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3711544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9008AC4-3D20-4977-B294-EE1E781E7E4C}" type="datetimeFigureOut">
              <a:rPr lang="es-CO" smtClean="0"/>
              <a:t>17/10/2017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CDF1E75-9FCE-45E2-8BE6-93EA3CBCCB08}" type="slidenum">
              <a:rPr lang="es-CO" smtClean="0"/>
              <a:t>‹Nº›</a:t>
            </a:fld>
            <a:endParaRPr lang="es-CO"/>
          </a:p>
        </p:txBody>
      </p:sp>
    </p:spTree>
    <p:extLst>
      <p:ext uri="{BB962C8B-B14F-4D97-AF65-F5344CB8AC3E}">
        <p14:creationId xmlns:p14="http://schemas.microsoft.com/office/powerpoint/2010/main" val="29097829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791730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13881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0018511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816608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165032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897851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19563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766389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394881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025543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704633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6845385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1212796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4399751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667548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11095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528099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8282294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87218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036224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73302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526323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291739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666304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9171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140799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5817804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8126096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4574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7248639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831223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1291465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5201987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88387641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64289908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675132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83822109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3322399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1776740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9898746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0265759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0397348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5354260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2912667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15872032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2760811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28352274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103001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867220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8105925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2026289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6912933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90174312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0089594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39023377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9377511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0441172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67961356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491444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9624644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96304952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2015056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79071286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16362212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8000373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195128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008AC4-3D20-4977-B294-EE1E781E7E4C}" type="datetimeFigureOut">
              <a:rPr lang="es-CO" smtClean="0"/>
              <a:t>17/10/2017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DF1E75-9FCE-45E2-8BE6-93EA3CBCCB08}" type="slidenum">
              <a:rPr lang="es-CO" smtClean="0"/>
              <a:t>‹Nº›</a:t>
            </a:fld>
            <a:endParaRPr lang="es-CO"/>
          </a:p>
        </p:txBody>
      </p:sp>
    </p:spTree>
    <p:extLst>
      <p:ext uri="{BB962C8B-B14F-4D97-AF65-F5344CB8AC3E}">
        <p14:creationId xmlns:p14="http://schemas.microsoft.com/office/powerpoint/2010/main" val="19329518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5988852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185944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070247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87245082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49408457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17/10/2017</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7986129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341194"/>
            <a:ext cx="9144000" cy="1910687"/>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r>
              <a:rPr lang="es-CO" b="1" i="1" dirty="0" smtClean="0"/>
              <a:t>LA ACTITUD DEBIDA EN LA ORACIÓN</a:t>
            </a:r>
            <a:endParaRPr lang="es-CO" b="1" i="1" dirty="0"/>
          </a:p>
        </p:txBody>
      </p:sp>
      <p:pic>
        <p:nvPicPr>
          <p:cNvPr id="5" name="Imagen 4"/>
          <p:cNvPicPr>
            <a:picLocks noChangeAspect="1"/>
          </p:cNvPicPr>
          <p:nvPr/>
        </p:nvPicPr>
        <p:blipFill>
          <a:blip r:embed="rId2"/>
          <a:stretch>
            <a:fillRect/>
          </a:stretch>
        </p:blipFill>
        <p:spPr>
          <a:xfrm>
            <a:off x="3452884" y="2497540"/>
            <a:ext cx="5650173" cy="4080681"/>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38930956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55000" lnSpcReduction="20000"/>
          </a:bodyPr>
          <a:lstStyle/>
          <a:p>
            <a:r>
              <a:rPr lang="es-ES" dirty="0"/>
              <a:t>en la Biblia, podemos ver las varias posiciones de personas que oraban:</a:t>
            </a:r>
          </a:p>
          <a:p>
            <a:r>
              <a:rPr lang="es-ES" dirty="0"/>
              <a:t>• Parados (Génesis 24:12-14)</a:t>
            </a:r>
          </a:p>
          <a:p>
            <a:r>
              <a:rPr lang="es-ES" dirty="0"/>
              <a:t>• Alzando los brazos (1 Timoteo 2:8)</a:t>
            </a:r>
          </a:p>
          <a:p>
            <a:r>
              <a:rPr lang="es-ES" dirty="0"/>
              <a:t>• Sentados (Juicios 20:26)</a:t>
            </a:r>
          </a:p>
          <a:p>
            <a:r>
              <a:rPr lang="es-ES" dirty="0"/>
              <a:t>• Hincados (Marcos 1:40)</a:t>
            </a:r>
          </a:p>
          <a:p>
            <a:r>
              <a:rPr lang="es-ES" dirty="0"/>
              <a:t>• Mirando hacia arriba (Juan 17:1)</a:t>
            </a:r>
          </a:p>
          <a:p>
            <a:r>
              <a:rPr lang="es-ES" dirty="0"/>
              <a:t>• Postrándose (Éxodo 34:8)</a:t>
            </a:r>
          </a:p>
          <a:p>
            <a:r>
              <a:rPr lang="es-ES" dirty="0"/>
              <a:t>• Poniendo la cabeza en medio de las rodillas (1 Reyes 18:42)</a:t>
            </a:r>
          </a:p>
          <a:p>
            <a:r>
              <a:rPr lang="es-ES" dirty="0"/>
              <a:t>• Golpeando el pecho (Lucas 18:13)</a:t>
            </a:r>
          </a:p>
          <a:p>
            <a:r>
              <a:rPr lang="es-ES" dirty="0"/>
              <a:t>• Mirando hacia el templo (Daniel 6:10</a:t>
            </a:r>
            <a:r>
              <a:rPr lang="es-ES" dirty="0" smtClean="0"/>
              <a:t>)</a:t>
            </a:r>
          </a:p>
          <a:p>
            <a:r>
              <a:rPr lang="es-ES" smtClean="0"/>
              <a:t>    Enfermo</a:t>
            </a:r>
            <a:r>
              <a:rPr lang="es-ES" dirty="0" smtClean="0"/>
              <a:t>, en la cama</a:t>
            </a:r>
            <a:r>
              <a:rPr lang="es-ES" smtClean="0"/>
              <a:t>, Isaías 38:1,2.</a:t>
            </a:r>
            <a:endParaRPr lang="es-ES" dirty="0"/>
          </a:p>
          <a:p>
            <a:r>
              <a:rPr lang="es-ES" dirty="0"/>
              <a:t>En vez de posiciones externas, la Biblia enfatiza la postura del corazón. Si estas parado, sentado o acostado, lo importante es si tu corazón está postrado en sumisión al señorío de Cristo. La religión falsa pone mucha importancia en el comportamiento externo, mientras que el cristianismo verdadero se preocupa con el corazón. Y la verdadera oración es caracterizada por una actitud humilde ante Dios – no la postura física de una persona que ora. </a:t>
            </a:r>
            <a:endParaRPr lang="es-CO" dirty="0"/>
          </a:p>
        </p:txBody>
      </p:sp>
    </p:spTree>
    <p:extLst>
      <p:ext uri="{BB962C8B-B14F-4D97-AF65-F5344CB8AC3E}">
        <p14:creationId xmlns:p14="http://schemas.microsoft.com/office/powerpoint/2010/main" val="2151765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23081" y="423079"/>
            <a:ext cx="8748214" cy="2033517"/>
          </a:xfrm>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sz="2800" dirty="0" smtClean="0"/>
              <a:t>¿</a:t>
            </a:r>
            <a:r>
              <a:rPr lang="es-CO" sz="2800" dirty="0"/>
              <a:t>De donde han sacado nuestros hermanos la idea de permanecer de pie mientras oran a Dios</a:t>
            </a:r>
            <a:r>
              <a:rPr lang="es-CO" sz="2800" dirty="0" smtClean="0"/>
              <a:t>?</a:t>
            </a:r>
            <a:endParaRPr lang="es-CO" sz="2800" dirty="0"/>
          </a:p>
          <a:p>
            <a:pPr marL="0" indent="0" algn="ctr">
              <a:buNone/>
            </a:pPr>
            <a:r>
              <a:rPr lang="es-CO" sz="2800" dirty="0" smtClean="0">
                <a:solidFill>
                  <a:srgbClr val="FF0000"/>
                </a:solidFill>
              </a:rPr>
              <a:t>MENSAJE </a:t>
            </a:r>
            <a:r>
              <a:rPr lang="es-CO" sz="2800" dirty="0">
                <a:solidFill>
                  <a:srgbClr val="FF0000"/>
                </a:solidFill>
              </a:rPr>
              <a:t>SELECTO TOMO 2 PAG 359- </a:t>
            </a:r>
            <a:r>
              <a:rPr lang="es-CO" sz="2800" dirty="0" smtClean="0">
                <a:solidFill>
                  <a:srgbClr val="FF0000"/>
                </a:solidFill>
              </a:rPr>
              <a:t>360</a:t>
            </a:r>
            <a:endParaRPr lang="es-CO" sz="2800" dirty="0">
              <a:solidFill>
                <a:srgbClr val="FF0000"/>
              </a:solidFill>
            </a:endParaRPr>
          </a:p>
        </p:txBody>
      </p:sp>
      <p:pic>
        <p:nvPicPr>
          <p:cNvPr id="5" name="Imagen 4"/>
          <p:cNvPicPr>
            <a:picLocks noChangeAspect="1"/>
          </p:cNvPicPr>
          <p:nvPr/>
        </p:nvPicPr>
        <p:blipFill>
          <a:blip r:embed="rId2"/>
          <a:stretch>
            <a:fillRect/>
          </a:stretch>
        </p:blipFill>
        <p:spPr>
          <a:xfrm>
            <a:off x="9451359" y="272955"/>
            <a:ext cx="2324100" cy="2333767"/>
          </a:xfrm>
          <a:prstGeom prst="rect">
            <a:avLst/>
          </a:prstGeom>
        </p:spPr>
      </p:pic>
      <p:sp>
        <p:nvSpPr>
          <p:cNvPr id="6" name="Rectángulo 5"/>
          <p:cNvSpPr/>
          <p:nvPr/>
        </p:nvSpPr>
        <p:spPr>
          <a:xfrm>
            <a:off x="423081" y="2742401"/>
            <a:ext cx="11352377" cy="378565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ES" sz="2400" dirty="0" smtClean="0"/>
              <a:t>Tanto en el culto público como en el privado, nuestro deber consiste en arrodillarnos delante de Dios cuando le ofrecemos nuestras peticiones. Este acto muestra nuestra dependencia de él. </a:t>
            </a:r>
          </a:p>
          <a:p>
            <a:r>
              <a:rPr lang="es-ES" sz="2400" dirty="0" smtClean="0">
                <a:solidFill>
                  <a:srgbClr val="FF0000"/>
                </a:solidFill>
              </a:rPr>
              <a:t>2MJ-360.</a:t>
            </a:r>
          </a:p>
          <a:p>
            <a:endParaRPr lang="es-ES" sz="2400" dirty="0" smtClean="0"/>
          </a:p>
          <a:p>
            <a:r>
              <a:rPr lang="es-ES" sz="2400" dirty="0" smtClean="0"/>
              <a:t>Miremos algunas citas que comprueban que debemos mantenernos de rodillas mientras nombramos a Cristo en nuestras oraciones:</a:t>
            </a:r>
          </a:p>
          <a:p>
            <a:endParaRPr lang="es-ES" sz="2400" dirty="0" smtClean="0"/>
          </a:p>
          <a:p>
            <a:r>
              <a:rPr lang="es-ES" sz="2400" dirty="0" smtClean="0">
                <a:solidFill>
                  <a:srgbClr val="FF0000"/>
                </a:solidFill>
              </a:rPr>
              <a:t>Lucas 22:41</a:t>
            </a:r>
          </a:p>
          <a:p>
            <a:r>
              <a:rPr lang="es-ES" sz="2400" dirty="0" smtClean="0"/>
              <a:t>Y él se apartó de ellos como a un tiro de piedra; y puesto de rodillas oró. </a:t>
            </a:r>
            <a:endParaRPr lang="es-ES" sz="2400" dirty="0"/>
          </a:p>
        </p:txBody>
      </p:sp>
    </p:spTree>
    <p:extLst>
      <p:ext uri="{BB962C8B-B14F-4D97-AF65-F5344CB8AC3E}">
        <p14:creationId xmlns:p14="http://schemas.microsoft.com/office/powerpoint/2010/main" val="7229031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188640"/>
            <a:ext cx="8229600" cy="6480720"/>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CO" dirty="0" smtClean="0">
                <a:solidFill>
                  <a:srgbClr val="FF0000"/>
                </a:solidFill>
              </a:rPr>
              <a:t>Hechos 7:60</a:t>
            </a:r>
          </a:p>
          <a:p>
            <a:pPr marL="0" indent="0" algn="ctr">
              <a:buNone/>
            </a:pPr>
            <a:r>
              <a:rPr lang="es-ES" dirty="0"/>
              <a:t>Y puesto de rodillas, clamó a gran voz: Señor, no les imputes este pecado. Y habiendo dicho esto, durmió en el Señor. </a:t>
            </a:r>
            <a:endParaRPr lang="es-CO" dirty="0" smtClean="0"/>
          </a:p>
          <a:p>
            <a:pPr marL="0" indent="0" algn="ctr">
              <a:buNone/>
            </a:pPr>
            <a:endParaRPr lang="es-CO" dirty="0" smtClean="0"/>
          </a:p>
          <a:p>
            <a:pPr marL="0" indent="0" algn="ctr">
              <a:buNone/>
            </a:pPr>
            <a:r>
              <a:rPr lang="es-CO" dirty="0" smtClean="0">
                <a:solidFill>
                  <a:srgbClr val="FF0000"/>
                </a:solidFill>
              </a:rPr>
              <a:t>Efesios 3:14</a:t>
            </a:r>
          </a:p>
          <a:p>
            <a:pPr marL="0" indent="0" algn="ctr">
              <a:buNone/>
            </a:pPr>
            <a:r>
              <a:rPr lang="es-ES" dirty="0" smtClean="0"/>
              <a:t>Por </a:t>
            </a:r>
            <a:r>
              <a:rPr lang="es-ES" dirty="0"/>
              <a:t>esta causa doblo mis rodillas al Padre del Señor nuestro Jesús, el </a:t>
            </a:r>
            <a:r>
              <a:rPr lang="es-ES" dirty="0" smtClean="0"/>
              <a:t>Cristo.</a:t>
            </a:r>
            <a:endParaRPr lang="es-CO" dirty="0"/>
          </a:p>
          <a:p>
            <a:pPr marL="0" indent="0" algn="ctr">
              <a:buNone/>
            </a:pPr>
            <a:endParaRPr lang="es-CO" dirty="0" smtClean="0"/>
          </a:p>
          <a:p>
            <a:pPr marL="0" indent="0" algn="ctr">
              <a:buNone/>
            </a:pPr>
            <a:r>
              <a:rPr lang="es-CO" dirty="0" smtClean="0">
                <a:solidFill>
                  <a:srgbClr val="FF0000"/>
                </a:solidFill>
              </a:rPr>
              <a:t>Esdras 9:5-6</a:t>
            </a:r>
          </a:p>
          <a:p>
            <a:pPr marL="0" indent="0" algn="ctr">
              <a:buNone/>
            </a:pPr>
            <a:r>
              <a:rPr lang="es-ES" dirty="0" smtClean="0"/>
              <a:t>Y </a:t>
            </a:r>
            <a:r>
              <a:rPr lang="es-ES" dirty="0"/>
              <a:t>al sacrificio de la tarde me levanté de mi aflicción; y habiendo rasgado mi vestido y mi manto, me postré de rodillas, y extendí mis palmas al SEÑOR mi </a:t>
            </a:r>
            <a:r>
              <a:rPr lang="es-ES" dirty="0" smtClean="0"/>
              <a:t>Dios, y </a:t>
            </a:r>
            <a:r>
              <a:rPr lang="es-ES" dirty="0"/>
              <a:t>dije: Dios mío, confuso y avergonzado estoy para levantar, oh Dios mío, mi rostro a ti; porque nuestras iniquidades se han multiplicado sobre nuestra cabeza, y nuestros delitos han crecido hasta el cielo.</a:t>
            </a:r>
            <a:endParaRPr lang="es-CO" dirty="0" smtClean="0"/>
          </a:p>
          <a:p>
            <a:pPr marL="0" indent="0" algn="ctr">
              <a:buNone/>
            </a:pPr>
            <a:endParaRPr lang="es-CO" dirty="0"/>
          </a:p>
          <a:p>
            <a:pPr marL="0" indent="0" algn="ctr">
              <a:buNone/>
            </a:pPr>
            <a:endParaRPr lang="es-CO" dirty="0"/>
          </a:p>
          <a:p>
            <a:pPr marL="0" indent="0" algn="ctr">
              <a:buNone/>
            </a:pPr>
            <a:endParaRPr lang="es-CO" dirty="0"/>
          </a:p>
          <a:p>
            <a:endParaRPr lang="es-CO" dirty="0"/>
          </a:p>
        </p:txBody>
      </p:sp>
    </p:spTree>
    <p:extLst>
      <p:ext uri="{BB962C8B-B14F-4D97-AF65-F5344CB8AC3E}">
        <p14:creationId xmlns:p14="http://schemas.microsoft.com/office/powerpoint/2010/main" val="13993483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260648"/>
            <a:ext cx="8229600" cy="6336704"/>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CO" dirty="0">
                <a:solidFill>
                  <a:srgbClr val="FF0000"/>
                </a:solidFill>
              </a:rPr>
              <a:t>Filipenses </a:t>
            </a:r>
            <a:r>
              <a:rPr lang="es-CO" dirty="0" smtClean="0">
                <a:solidFill>
                  <a:srgbClr val="FF0000"/>
                </a:solidFill>
              </a:rPr>
              <a:t>2:8</a:t>
            </a:r>
          </a:p>
          <a:p>
            <a:pPr marL="0" indent="0" algn="ctr">
              <a:buNone/>
            </a:pPr>
            <a:r>
              <a:rPr lang="es-ES" dirty="0" smtClean="0"/>
              <a:t>8y </a:t>
            </a:r>
            <a:r>
              <a:rPr lang="es-ES" dirty="0"/>
              <a:t>hallado en la condición como hombre, se humilló a sí mismo, hecho obediente hasta la muerte, y muerte de cruz.</a:t>
            </a:r>
            <a:endParaRPr lang="es-CO" dirty="0" smtClean="0"/>
          </a:p>
          <a:p>
            <a:pPr marL="0" indent="0" algn="ctr">
              <a:buNone/>
            </a:pPr>
            <a:endParaRPr lang="it-IT" dirty="0" smtClean="0"/>
          </a:p>
          <a:p>
            <a:pPr marL="0" indent="0" algn="ctr">
              <a:buNone/>
            </a:pPr>
            <a:r>
              <a:rPr lang="it-IT" dirty="0" smtClean="0">
                <a:solidFill>
                  <a:srgbClr val="FF0000"/>
                </a:solidFill>
              </a:rPr>
              <a:t>Mateo 26:39</a:t>
            </a:r>
          </a:p>
          <a:p>
            <a:pPr marL="0" indent="0" algn="ctr">
              <a:buNone/>
            </a:pPr>
            <a:r>
              <a:rPr lang="es-ES" dirty="0"/>
              <a:t>39 Y yéndose un poco más adelante, se postró sobre su rostro, orando, y diciendo: Padre mío, si es posible, pase de mí este vaso; pero no como yo quiero, sino como tú. </a:t>
            </a:r>
            <a:endParaRPr lang="it-IT" dirty="0"/>
          </a:p>
          <a:p>
            <a:pPr marL="0" indent="0" algn="ctr">
              <a:buNone/>
            </a:pPr>
            <a:endParaRPr lang="it-IT" dirty="0" smtClean="0"/>
          </a:p>
          <a:p>
            <a:pPr marL="0" indent="0" algn="ctr">
              <a:buNone/>
            </a:pPr>
            <a:r>
              <a:rPr lang="it-IT" dirty="0" smtClean="0">
                <a:solidFill>
                  <a:srgbClr val="FF0000"/>
                </a:solidFill>
              </a:rPr>
              <a:t>Daniel 6:10</a:t>
            </a:r>
          </a:p>
          <a:p>
            <a:pPr marL="0" indent="0" algn="ctr">
              <a:buNone/>
            </a:pPr>
            <a:r>
              <a:rPr lang="es-ES" dirty="0"/>
              <a:t>10 Y Daniel, cuando supo que la escritura estaba firmada, entró en su casa, y abiertas las ventanas de su cenadero que estaban hacia Jerusalén, se arrodillaba tres veces al día, y oraba, y confesaba delante de su Dios, como lo solía hacer antes. </a:t>
            </a:r>
            <a:endParaRPr lang="it-IT" dirty="0"/>
          </a:p>
          <a:p>
            <a:endParaRPr lang="es-CO" dirty="0"/>
          </a:p>
        </p:txBody>
      </p:sp>
    </p:spTree>
    <p:extLst>
      <p:ext uri="{BB962C8B-B14F-4D97-AF65-F5344CB8AC3E}">
        <p14:creationId xmlns:p14="http://schemas.microsoft.com/office/powerpoint/2010/main" val="25638137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161345"/>
            <a:ext cx="8229600" cy="6480720"/>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0" indent="0" algn="ctr">
              <a:buNone/>
            </a:pPr>
            <a:r>
              <a:rPr lang="es-CO" dirty="0" smtClean="0">
                <a:solidFill>
                  <a:srgbClr val="FF0000"/>
                </a:solidFill>
              </a:rPr>
              <a:t>Salmos 111:9</a:t>
            </a:r>
          </a:p>
          <a:p>
            <a:pPr marL="0" indent="0" algn="ctr">
              <a:buNone/>
            </a:pPr>
            <a:r>
              <a:rPr lang="es-ES" dirty="0"/>
              <a:t>Redención ha enviado a su pueblo, </a:t>
            </a:r>
            <a:r>
              <a:rPr lang="es-ES" dirty="0" smtClean="0"/>
              <a:t>encargó </a:t>
            </a:r>
            <a:r>
              <a:rPr lang="es-ES" dirty="0"/>
              <a:t>para siempre su pacto, </a:t>
            </a:r>
            <a:r>
              <a:rPr lang="es-ES" dirty="0" smtClean="0"/>
              <a:t>santo </a:t>
            </a:r>
            <a:r>
              <a:rPr lang="es-ES" dirty="0"/>
              <a:t>y terrible es su Nombre</a:t>
            </a:r>
            <a:endParaRPr lang="es-CO" dirty="0"/>
          </a:p>
          <a:p>
            <a:pPr marL="0" indent="0" algn="ctr">
              <a:buNone/>
            </a:pPr>
            <a:endParaRPr lang="es-CO" dirty="0" smtClean="0"/>
          </a:p>
          <a:p>
            <a:pPr marL="0" indent="0" algn="ctr">
              <a:buNone/>
            </a:pPr>
            <a:r>
              <a:rPr lang="es-CO" dirty="0" smtClean="0">
                <a:solidFill>
                  <a:srgbClr val="FF0000"/>
                </a:solidFill>
              </a:rPr>
              <a:t>Éxodo 3:5</a:t>
            </a:r>
          </a:p>
          <a:p>
            <a:pPr marL="0" indent="0" algn="ctr">
              <a:buNone/>
            </a:pPr>
            <a:r>
              <a:rPr lang="es-ES" dirty="0" smtClean="0"/>
              <a:t>Y </a:t>
            </a:r>
            <a:r>
              <a:rPr lang="es-ES" dirty="0"/>
              <a:t>dijo: No te llegues acá; quita tus zapatos de tus pies, porque el lugar en que tú estás, tierra santa es</a:t>
            </a:r>
            <a:endParaRPr lang="es-CO" dirty="0"/>
          </a:p>
          <a:p>
            <a:pPr marL="0" indent="0">
              <a:buNone/>
            </a:pPr>
            <a:endParaRPr lang="es-CO" dirty="0" smtClean="0"/>
          </a:p>
          <a:p>
            <a:pPr marL="0" indent="0" algn="ctr">
              <a:buNone/>
            </a:pPr>
            <a:r>
              <a:rPr lang="es-CO" dirty="0" smtClean="0">
                <a:solidFill>
                  <a:srgbClr val="FF0000"/>
                </a:solidFill>
              </a:rPr>
              <a:t>Génesis 28:16</a:t>
            </a:r>
          </a:p>
          <a:p>
            <a:pPr marL="0" indent="0" algn="ctr">
              <a:buNone/>
            </a:pPr>
            <a:r>
              <a:rPr lang="es-ES" dirty="0" smtClean="0"/>
              <a:t>Y </a:t>
            </a:r>
            <a:r>
              <a:rPr lang="es-ES" dirty="0"/>
              <a:t>despertó Jacob de su sueño, y dijo: Ciertamente el SEÑOR está en este lugar, y yo no lo sabía.</a:t>
            </a:r>
            <a:endParaRPr lang="es-CO" dirty="0"/>
          </a:p>
          <a:p>
            <a:pPr marL="0" indent="0">
              <a:buNone/>
            </a:pPr>
            <a:endParaRPr lang="es-CO" dirty="0" smtClean="0"/>
          </a:p>
          <a:p>
            <a:pPr marL="0" indent="0" algn="ctr">
              <a:buNone/>
            </a:pPr>
            <a:r>
              <a:rPr lang="es-CO" dirty="0" smtClean="0">
                <a:solidFill>
                  <a:srgbClr val="FF0000"/>
                </a:solidFill>
              </a:rPr>
              <a:t>Mateo 6:5</a:t>
            </a:r>
          </a:p>
          <a:p>
            <a:pPr marL="0" indent="0" algn="ctr">
              <a:buNone/>
            </a:pPr>
            <a:r>
              <a:rPr lang="es-ES" dirty="0"/>
              <a:t>Y cuando ores, no seas como los hipócritas; porque ellos aman el orar en las sinagogas, y en las esquinas de las calles en pie, para ser vistos de los hombres; de cierto os digo, que ya tienen su </a:t>
            </a:r>
            <a:r>
              <a:rPr lang="es-ES" dirty="0" smtClean="0"/>
              <a:t>salario</a:t>
            </a:r>
            <a:endParaRPr lang="es-CO" dirty="0" smtClean="0"/>
          </a:p>
        </p:txBody>
      </p:sp>
    </p:spTree>
    <p:extLst>
      <p:ext uri="{BB962C8B-B14F-4D97-AF65-F5344CB8AC3E}">
        <p14:creationId xmlns:p14="http://schemas.microsoft.com/office/powerpoint/2010/main" val="39840972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Mensajes Selectos Tomo 2, Capitulo 32</a:t>
            </a:r>
            <a:endParaRPr lang="es-CO" dirty="0"/>
          </a:p>
        </p:txBody>
      </p:sp>
      <p:sp>
        <p:nvSpPr>
          <p:cNvPr id="3" name="Marcador de contenido 2"/>
          <p:cNvSpPr>
            <a:spLocks noGrp="1"/>
          </p:cNvSpPr>
          <p:nvPr>
            <p:ph idx="1"/>
          </p:nvPr>
        </p:nvSpPr>
        <p:spPr>
          <a:xfrm>
            <a:off x="4094328" y="1877207"/>
            <a:ext cx="7488072" cy="4248958"/>
          </a:xfrm>
        </p:spPr>
        <p:txBody>
          <a:bodyPr>
            <a:normAutofit fontScale="92500" lnSpcReduction="20000"/>
          </a:bodyPr>
          <a:lstStyle/>
          <a:p>
            <a:r>
              <a:rPr lang="es-ES" dirty="0"/>
              <a:t>Y para ello no sólo tenemos que estar con la mente, sino también con el cuerpo, con nuestro tiempo, con nuestro dejar de hacer para dejarnos hacer</a:t>
            </a:r>
            <a:r>
              <a:rPr lang="es-ES" dirty="0" smtClean="0"/>
              <a:t>.</a:t>
            </a:r>
          </a:p>
          <a:p>
            <a:r>
              <a:rPr lang="es-ES" dirty="0"/>
              <a:t>Es lo que Jesús nos pide en el sermón de la montaña: cuando ores prepárate un lugar y un tiempo, entra en tu cuarto, en lo más profundo de ti mismo, y cierra las puertas de tus muchos quehaceres y de tus sentidos, pues Dios está en lo secreto y ahí nos enseña e ilumina el camino. </a:t>
            </a:r>
            <a:endParaRPr lang="es-CO" dirty="0"/>
          </a:p>
        </p:txBody>
      </p:sp>
      <p:pic>
        <p:nvPicPr>
          <p:cNvPr id="4" name="Imagen 3"/>
          <p:cNvPicPr>
            <a:picLocks noChangeAspect="1"/>
          </p:cNvPicPr>
          <p:nvPr/>
        </p:nvPicPr>
        <p:blipFill>
          <a:blip r:embed="rId2"/>
          <a:stretch>
            <a:fillRect/>
          </a:stretch>
        </p:blipFill>
        <p:spPr>
          <a:xfrm>
            <a:off x="609600" y="1877206"/>
            <a:ext cx="3048000" cy="2257425"/>
          </a:xfrm>
          <a:prstGeom prst="rect">
            <a:avLst/>
          </a:prstGeom>
        </p:spPr>
      </p:pic>
    </p:spTree>
    <p:extLst>
      <p:ext uri="{BB962C8B-B14F-4D97-AF65-F5344CB8AC3E}">
        <p14:creationId xmlns:p14="http://schemas.microsoft.com/office/powerpoint/2010/main" val="84665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85000" lnSpcReduction="10000"/>
          </a:bodyPr>
          <a:lstStyle/>
          <a:p>
            <a:r>
              <a:rPr lang="es-ES" dirty="0"/>
              <a:t>Más allá de lo que sintamos. Más allá de la fluidez o flojera de nuestros pensamientos. Lo importante es adentrarnos silenciosamente en nuestro propio centro sabiéndonos en presencia de Dios. Aunque no sintamos, aunque nada se nos ocurra, nuestro espíritu conoce el Espíritu de Dios y nos va modelando interiormente sin que veamos unos resultados inmediatos, como el agricultor que saliendo todos los días al campo no aprecia el crecimiento de las espigas. De ahí la importancia de “estar” en su presencia y sabernos en su presencia. ¡Por supuesto que siempre estamos en su presencia!, pues Dios lo abarca todo, pero hay formas distintas de estar. Los que se aman buscan estar realmente en la presencia del otro, no conformándose con el recuerdo. </a:t>
            </a:r>
            <a:endParaRPr lang="es-CO" dirty="0"/>
          </a:p>
        </p:txBody>
      </p:sp>
    </p:spTree>
    <p:extLst>
      <p:ext uri="{BB962C8B-B14F-4D97-AF65-F5344CB8AC3E}">
        <p14:creationId xmlns:p14="http://schemas.microsoft.com/office/powerpoint/2010/main" val="1883947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188640"/>
            <a:ext cx="8229600" cy="6408712"/>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ES" dirty="0">
                <a:solidFill>
                  <a:srgbClr val="FF0000"/>
                </a:solidFill>
              </a:rPr>
              <a:t>Salmos </a:t>
            </a:r>
            <a:r>
              <a:rPr lang="es-ES" dirty="0" smtClean="0">
                <a:solidFill>
                  <a:srgbClr val="FF0000"/>
                </a:solidFill>
              </a:rPr>
              <a:t>95:6,7</a:t>
            </a:r>
          </a:p>
          <a:p>
            <a:pPr marL="0" indent="0" algn="ctr">
              <a:buNone/>
            </a:pPr>
            <a:r>
              <a:rPr lang="es-ES" dirty="0"/>
              <a:t>Venid, postrémonos y adoremos; arrodillémonos delante del SEÑOR nuestro hacedor. </a:t>
            </a:r>
          </a:p>
          <a:p>
            <a:pPr marL="0" indent="0" algn="ctr">
              <a:buNone/>
            </a:pPr>
            <a:r>
              <a:rPr lang="es-ES" dirty="0" smtClean="0"/>
              <a:t>Porque </a:t>
            </a:r>
            <a:r>
              <a:rPr lang="es-ES" dirty="0"/>
              <a:t>él es nuestro Dios; y nosotros el pueblo de su prado, y ovejas de su mano.</a:t>
            </a:r>
            <a:endParaRPr lang="es-ES" dirty="0" smtClean="0"/>
          </a:p>
          <a:p>
            <a:pPr marL="0" indent="0" algn="ctr">
              <a:buNone/>
            </a:pPr>
            <a:endParaRPr lang="es-ES" dirty="0" smtClean="0"/>
          </a:p>
          <a:p>
            <a:pPr marL="0" indent="0" algn="ctr">
              <a:buNone/>
            </a:pPr>
            <a:r>
              <a:rPr lang="es-ES" sz="3800" b="1" i="1" dirty="0"/>
              <a:t>La sierva del señor declara:</a:t>
            </a:r>
            <a:endParaRPr lang="es-ES" sz="3300" b="1" i="1" dirty="0"/>
          </a:p>
          <a:p>
            <a:pPr marL="0" indent="0" algn="ctr">
              <a:buNone/>
            </a:pPr>
            <a:r>
              <a:rPr lang="es-ES" dirty="0" smtClean="0"/>
              <a:t>"</a:t>
            </a:r>
            <a:r>
              <a:rPr lang="es-ES" dirty="0"/>
              <a:t>La actitud debida cuando se ora a Dios consiste en arrodillarse."-</a:t>
            </a:r>
            <a:r>
              <a:rPr lang="es-ES" dirty="0" smtClean="0">
                <a:solidFill>
                  <a:srgbClr val="FF0000"/>
                </a:solidFill>
              </a:rPr>
              <a:t>2MS</a:t>
            </a:r>
            <a:r>
              <a:rPr lang="es-ES" dirty="0" smtClean="0"/>
              <a:t>-</a:t>
            </a:r>
            <a:endParaRPr lang="es-ES" dirty="0"/>
          </a:p>
          <a:p>
            <a:pPr marL="0" indent="0" algn="ctr">
              <a:buNone/>
            </a:pPr>
            <a:r>
              <a:rPr lang="es-ES" dirty="0" smtClean="0"/>
              <a:t>"</a:t>
            </a:r>
            <a:r>
              <a:rPr lang="es-ES" dirty="0"/>
              <a:t>No </a:t>
            </a:r>
            <a:r>
              <a:rPr lang="es-ES" dirty="0" smtClean="0"/>
              <a:t>oréis </a:t>
            </a:r>
            <a:r>
              <a:rPr lang="es-ES" dirty="0"/>
              <a:t>como los fariseos con la cabeza erguida sino postraos ante el único ser que nos dio la vida</a:t>
            </a:r>
            <a:r>
              <a:rPr lang="es-ES" dirty="0" smtClean="0"/>
              <a:t>."</a:t>
            </a:r>
            <a:endParaRPr lang="es-ES" dirty="0"/>
          </a:p>
          <a:p>
            <a:pPr marL="0" indent="0" algn="ctr">
              <a:buNone/>
            </a:pPr>
            <a:r>
              <a:rPr lang="es-ES" dirty="0" smtClean="0"/>
              <a:t>"¡</a:t>
            </a:r>
            <a:r>
              <a:rPr lang="es-ES" dirty="0"/>
              <a:t>Quiera Dios enseñar a su pueblo a orar! Aprendan diariamente en la escuela de Cristo los maestros de nuestras escuelas y los predicadores de nuestras iglesias. Entonces orarán con fervor, y sus peticiones serán oídas y contestadas. Entonces la palabra será proclamada con poder</a:t>
            </a:r>
            <a:r>
              <a:rPr lang="es-ES" dirty="0" smtClean="0"/>
              <a:t>.“ </a:t>
            </a:r>
            <a:r>
              <a:rPr lang="es-ES" dirty="0" smtClean="0">
                <a:solidFill>
                  <a:srgbClr val="FF0000"/>
                </a:solidFill>
              </a:rPr>
              <a:t>O.E </a:t>
            </a:r>
            <a:r>
              <a:rPr lang="es-ES" dirty="0">
                <a:solidFill>
                  <a:srgbClr val="FF0000"/>
                </a:solidFill>
              </a:rPr>
              <a:t>187</a:t>
            </a:r>
            <a:r>
              <a:rPr lang="es-ES" dirty="0" smtClean="0">
                <a:solidFill>
                  <a:srgbClr val="FF0000"/>
                </a:solidFill>
              </a:rPr>
              <a:t>.</a:t>
            </a:r>
            <a:endParaRPr lang="es-ES" dirty="0">
              <a:solidFill>
                <a:srgbClr val="FF0000"/>
              </a:solidFill>
            </a:endParaRPr>
          </a:p>
        </p:txBody>
      </p:sp>
    </p:spTree>
    <p:extLst>
      <p:ext uri="{BB962C8B-B14F-4D97-AF65-F5344CB8AC3E}">
        <p14:creationId xmlns:p14="http://schemas.microsoft.com/office/powerpoint/2010/main" val="31863952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188640"/>
            <a:ext cx="8229600" cy="6408712"/>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0" indent="0" algn="ctr">
              <a:buNone/>
            </a:pPr>
            <a:r>
              <a:rPr lang="es-ES" dirty="0" smtClean="0"/>
              <a:t>"</a:t>
            </a:r>
            <a:r>
              <a:rPr lang="es-ES" dirty="0"/>
              <a:t>Sería bueno que jóvenes y ancianos meditasen en esas palabras de la Escritura que demuestran cómo debe ser considerado el lugar señalado por la presencia especial de Dios. “Quita tus zapatos de tus pies—ordenó a Moisés desde la zarza ardiente,—porque el lugar en que tú estás, tierra santa es</a:t>
            </a:r>
            <a:r>
              <a:rPr lang="es-ES" dirty="0" smtClean="0"/>
              <a:t>.” </a:t>
            </a:r>
          </a:p>
          <a:p>
            <a:pPr marL="0" indent="0" algn="ctr">
              <a:buNone/>
            </a:pPr>
            <a:r>
              <a:rPr lang="es-ES" dirty="0" smtClean="0">
                <a:solidFill>
                  <a:srgbClr val="FF0000"/>
                </a:solidFill>
              </a:rPr>
              <a:t>Éxodo </a:t>
            </a:r>
            <a:r>
              <a:rPr lang="es-ES" dirty="0">
                <a:solidFill>
                  <a:srgbClr val="FF0000"/>
                </a:solidFill>
              </a:rPr>
              <a:t>3:5</a:t>
            </a:r>
            <a:r>
              <a:rPr lang="es-ES" dirty="0"/>
              <a:t>. </a:t>
            </a:r>
            <a:endParaRPr lang="es-ES" dirty="0" smtClean="0"/>
          </a:p>
          <a:p>
            <a:pPr marL="0" indent="0" algn="ctr">
              <a:buNone/>
            </a:pPr>
            <a:endParaRPr lang="es-ES" dirty="0"/>
          </a:p>
          <a:p>
            <a:pPr marL="0" indent="0" algn="ctr">
              <a:buNone/>
            </a:pPr>
            <a:r>
              <a:rPr lang="es-ES" dirty="0" smtClean="0"/>
              <a:t>Jacob</a:t>
            </a:r>
            <a:r>
              <a:rPr lang="es-ES" dirty="0"/>
              <a:t>, después de contemplar la visión de </a:t>
            </a:r>
            <a:r>
              <a:rPr lang="es-ES" dirty="0" smtClean="0"/>
              <a:t>la escalera </a:t>
            </a:r>
            <a:r>
              <a:rPr lang="es-ES" dirty="0"/>
              <a:t>que estaba apoyada en tierra, y su cabeza tocaba en el cielo; y he aquí ángeles de Dios que subían y descendían por </a:t>
            </a:r>
            <a:r>
              <a:rPr lang="es-ES" dirty="0" smtClean="0"/>
              <a:t>ella, exclamó</a:t>
            </a:r>
            <a:r>
              <a:rPr lang="es-ES" dirty="0"/>
              <a:t>: “Ciertamente Jehová está en este lugar, y yo no lo sabía.... No es otra cosa que casa de Dios, y puerta del cielo</a:t>
            </a:r>
            <a:r>
              <a:rPr lang="es-ES" dirty="0" smtClean="0"/>
              <a:t>.” </a:t>
            </a:r>
            <a:r>
              <a:rPr lang="es-ES" dirty="0" smtClean="0">
                <a:solidFill>
                  <a:srgbClr val="FF0000"/>
                </a:solidFill>
              </a:rPr>
              <a:t>Génesis </a:t>
            </a:r>
            <a:r>
              <a:rPr lang="es-ES" dirty="0">
                <a:solidFill>
                  <a:srgbClr val="FF0000"/>
                </a:solidFill>
              </a:rPr>
              <a:t>28:16, 17." Obreros Evangélicos </a:t>
            </a:r>
            <a:r>
              <a:rPr lang="es-ES" dirty="0" smtClean="0">
                <a:solidFill>
                  <a:srgbClr val="FF0000"/>
                </a:solidFill>
              </a:rPr>
              <a:t>pág. </a:t>
            </a:r>
            <a:r>
              <a:rPr lang="es-ES" dirty="0">
                <a:solidFill>
                  <a:srgbClr val="FF0000"/>
                </a:solidFill>
              </a:rPr>
              <a:t>188</a:t>
            </a:r>
            <a:r>
              <a:rPr lang="es-ES" dirty="0" smtClean="0">
                <a:solidFill>
                  <a:srgbClr val="FF0000"/>
                </a:solidFill>
              </a:rPr>
              <a:t>.</a:t>
            </a:r>
            <a:endParaRPr lang="es-ES" dirty="0">
              <a:solidFill>
                <a:srgbClr val="FF0000"/>
              </a:solidFill>
            </a:endParaRPr>
          </a:p>
          <a:p>
            <a:endParaRPr lang="es-ES" dirty="0" smtClean="0"/>
          </a:p>
          <a:p>
            <a:pPr marL="0" indent="0" algn="ctr">
              <a:buNone/>
            </a:pPr>
            <a:r>
              <a:rPr lang="es-ES" dirty="0" smtClean="0"/>
              <a:t>Nuestro </a:t>
            </a:r>
            <a:r>
              <a:rPr lang="es-ES" dirty="0"/>
              <a:t>Creador nos ayude a llevar su nombre en oración con reverencia y la postura correcta, los que podemos y estemos aptos para orar bien sea en público o en privado</a:t>
            </a:r>
            <a:r>
              <a:rPr lang="es-ES" dirty="0" smtClean="0"/>
              <a:t>.</a:t>
            </a:r>
            <a:endParaRPr lang="es-ES" dirty="0"/>
          </a:p>
        </p:txBody>
      </p:sp>
    </p:spTree>
    <p:extLst>
      <p:ext uri="{BB962C8B-B14F-4D97-AF65-F5344CB8AC3E}">
        <p14:creationId xmlns:p14="http://schemas.microsoft.com/office/powerpoint/2010/main" val="40086960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9600" y="341195"/>
            <a:ext cx="10972800" cy="5784970"/>
          </a:xfrm>
        </p:spPr>
        <p:txBody>
          <a:bodyPr/>
          <a:lstStyle/>
          <a:p>
            <a:endParaRPr lang="es-CO" dirty="0"/>
          </a:p>
        </p:txBody>
      </p:sp>
    </p:spTree>
    <p:extLst>
      <p:ext uri="{BB962C8B-B14F-4D97-AF65-F5344CB8AC3E}">
        <p14:creationId xmlns:p14="http://schemas.microsoft.com/office/powerpoint/2010/main" val="351505200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TotalTime>
  <Words>1033</Words>
  <Application>Microsoft Office PowerPoint</Application>
  <PresentationFormat>Panorámica</PresentationFormat>
  <Paragraphs>69</Paragraphs>
  <Slides>11</Slides>
  <Notes>0</Notes>
  <HiddenSlides>0</HiddenSlides>
  <MMClips>0</MMClips>
  <ScaleCrop>false</ScaleCrop>
  <HeadingPairs>
    <vt:vector size="6" baseType="variant">
      <vt:variant>
        <vt:lpstr>Fuentes usadas</vt:lpstr>
      </vt:variant>
      <vt:variant>
        <vt:i4>3</vt:i4>
      </vt:variant>
      <vt:variant>
        <vt:lpstr>Tema</vt:lpstr>
      </vt:variant>
      <vt:variant>
        <vt:i4>7</vt:i4>
      </vt:variant>
      <vt:variant>
        <vt:lpstr>Títulos de diapositiva</vt:lpstr>
      </vt:variant>
      <vt:variant>
        <vt:i4>11</vt:i4>
      </vt:variant>
    </vt:vector>
  </HeadingPairs>
  <TitlesOfParts>
    <vt:vector size="21" baseType="lpstr">
      <vt:lpstr>Arial</vt:lpstr>
      <vt:lpstr>Calibri</vt:lpstr>
      <vt:lpstr>Calibri Light</vt:lpstr>
      <vt:lpstr>Tema de Office</vt:lpstr>
      <vt:lpstr>1_Tema de Office</vt:lpstr>
      <vt:lpstr>2_Tema de Office</vt:lpstr>
      <vt:lpstr>3_Tema de Office</vt:lpstr>
      <vt:lpstr>4_Tema de Office</vt:lpstr>
      <vt:lpstr>5_Tema de Office</vt:lpstr>
      <vt:lpstr>6_Tema de Office</vt:lpstr>
      <vt:lpstr>LA ACTITUD DEBIDA EN LA ORACIÓN</vt:lpstr>
      <vt:lpstr>Presentación de PowerPoint</vt:lpstr>
      <vt:lpstr>Presentación de PowerPoint</vt:lpstr>
      <vt:lpstr>Presentación de PowerPoint</vt:lpstr>
      <vt:lpstr>Presentación de PowerPoint</vt:lpstr>
      <vt:lpstr>Presentación de PowerPoint</vt:lpstr>
      <vt:lpstr>Mensajes Selectos Tomo 2, Capitulo 32</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ACTITU DEBIDA EN LA ORACIÓN</dc:title>
  <dc:creator>Usuario de Windows</dc:creator>
  <cp:lastModifiedBy>Usuario de Windows</cp:lastModifiedBy>
  <cp:revision>15</cp:revision>
  <dcterms:created xsi:type="dcterms:W3CDTF">2017-10-17T01:57:15Z</dcterms:created>
  <dcterms:modified xsi:type="dcterms:W3CDTF">2017-10-17T10:59:56Z</dcterms:modified>
</cp:coreProperties>
</file>